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303" r:id="rId3"/>
    <p:sldId id="310" r:id="rId4"/>
    <p:sldId id="295" r:id="rId5"/>
    <p:sldId id="306" r:id="rId6"/>
    <p:sldId id="312" r:id="rId7"/>
    <p:sldId id="318" r:id="rId8"/>
    <p:sldId id="317" r:id="rId9"/>
    <p:sldId id="313" r:id="rId10"/>
    <p:sldId id="315" r:id="rId11"/>
    <p:sldId id="316" r:id="rId12"/>
    <p:sldId id="307" r:id="rId13"/>
    <p:sldId id="308" r:id="rId14"/>
    <p:sldId id="311" r:id="rId15"/>
    <p:sldId id="309" r:id="rId16"/>
    <p:sldId id="321" r:id="rId17"/>
    <p:sldId id="319" r:id="rId18"/>
    <p:sldId id="320" r:id="rId19"/>
    <p:sldId id="322" r:id="rId20"/>
    <p:sldId id="286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2D2"/>
    <a:srgbClr val="F564E3"/>
    <a:srgbClr val="00BA38"/>
    <a:srgbClr val="00BFC4"/>
    <a:srgbClr val="B79F00"/>
    <a:srgbClr val="619CFF"/>
    <a:srgbClr val="F8766D"/>
    <a:srgbClr val="CC00FF"/>
    <a:srgbClr val="F6066D"/>
    <a:srgbClr val="EB11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50" autoAdjust="0"/>
  </p:normalViewPr>
  <p:slideViewPr>
    <p:cSldViewPr snapToGrid="0">
      <p:cViewPr varScale="1">
        <p:scale>
          <a:sx n="101" d="100"/>
          <a:sy n="101" d="100"/>
        </p:scale>
        <p:origin x="11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68D1A-FF65-4A24-A308-5B85F1EA9C1D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76C5-9B59-48C5-9F6C-B7064A1B0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9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大家好，今天我总结一下目前的一些进展。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91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Figure tissues: </a:t>
            </a:r>
          </a:p>
          <a:p>
            <a:r>
              <a:rPr lang="en-US" altLang="zh-CN" dirty="0" smtClean="0"/>
              <a:t>Figure 96-well plate: </a:t>
            </a:r>
          </a:p>
          <a:p>
            <a:r>
              <a:rPr lang="en-US" altLang="zh-CN" dirty="0" smtClean="0"/>
              <a:t>Figure NGS: https://coursesandconferences.wellcomegenomecampus.org/our-events/next-generation-sequencing-2019/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5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43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2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6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6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6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基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22000" y="855133"/>
            <a:ext cx="81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0821" y="354683"/>
            <a:ext cx="8100000" cy="4673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5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8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5CD4108-FF36-4E7E-B1B2-3C911719B122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2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6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4400" spc="-49" dirty="0" smtClean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single-cell transcriptome landscape of human digestive system</a:t>
            </a:r>
            <a:endParaRPr lang="zh-CN" alt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Feng Tian</a:t>
            </a:r>
          </a:p>
          <a:p>
            <a:fld id="{9AEC2208-1849-42C1-83DE-8D4426B59247}" type="datetime1"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1/23/2019</a:t>
            </a:fld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identification </a:t>
            </a:r>
            <a:r>
              <a:rPr lang="en-US" altLang="zh-CN" dirty="0"/>
              <a:t>of stomach (fundus)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1" y="5040000"/>
            <a:ext cx="680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There are 6 cell types for 658 cells.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1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identification </a:t>
            </a:r>
            <a:r>
              <a:rPr lang="en-US" altLang="zh-CN" dirty="0"/>
              <a:t>of stomach (fundus)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1" y="5040000"/>
            <a:ext cx="680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Annotate cell clusters by marker genes and GO enrichment analysis.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16" y="4860000"/>
            <a:ext cx="1440000" cy="14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171" y="4860000"/>
            <a:ext cx="1440000" cy="14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identification of </a:t>
            </a:r>
            <a:r>
              <a:rPr lang="en-US" altLang="zh-CN" dirty="0" smtClean="0"/>
              <a:t>small </a:t>
            </a:r>
            <a:r>
              <a:rPr lang="en-US" altLang="zh-CN" dirty="0"/>
              <a:t>intestine (</a:t>
            </a:r>
            <a:r>
              <a:rPr lang="en-US" altLang="zh-CN" dirty="0" smtClean="0"/>
              <a:t>upper)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1" y="5040000"/>
            <a:ext cx="385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There are 10 clusters for 612 cells.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identification of </a:t>
            </a:r>
            <a:r>
              <a:rPr lang="en-US" altLang="zh-CN" dirty="0" smtClean="0"/>
              <a:t>small </a:t>
            </a:r>
            <a:r>
              <a:rPr lang="en-US" altLang="zh-CN" dirty="0"/>
              <a:t>intestine (</a:t>
            </a:r>
            <a:r>
              <a:rPr lang="en-US" altLang="zh-CN" dirty="0" smtClean="0"/>
              <a:t>upper)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1" y="5040000"/>
            <a:ext cx="385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Annotate cell clusters by marker genes and GO enrichment analysis.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identification of </a:t>
            </a:r>
            <a:r>
              <a:rPr lang="en-US" altLang="zh-CN" dirty="0" smtClean="0"/>
              <a:t>small </a:t>
            </a:r>
            <a:r>
              <a:rPr lang="en-US" altLang="zh-CN" dirty="0"/>
              <a:t>intestine </a:t>
            </a:r>
            <a:r>
              <a:rPr lang="en-US" altLang="zh-CN" dirty="0" smtClean="0"/>
              <a:t>(bottom)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1" y="5040000"/>
            <a:ext cx="385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There are 7 cell clusters </a:t>
            </a:r>
            <a:r>
              <a:rPr lang="en-US" altLang="zh-CN" dirty="0"/>
              <a:t>for 576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260000"/>
            <a:ext cx="3600000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1" y="125754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Note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0" y="1268100"/>
            <a:ext cx="791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Many cells are </a:t>
            </a:r>
            <a:r>
              <a:rPr lang="en-US" altLang="zh-CN" dirty="0"/>
              <a:t>not </a:t>
            </a:r>
            <a:r>
              <a:rPr lang="en-US" altLang="zh-CN" dirty="0" smtClean="0"/>
              <a:t>Epithelial cells according to the expression level of EPCAM.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1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Next plan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0" y="1268100"/>
            <a:ext cx="791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difference of the same cell type across different tissues.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9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3657599" y="3345142"/>
            <a:ext cx="1381125" cy="1817407"/>
          </a:xfrm>
          <a:prstGeom prst="rect">
            <a:avLst/>
          </a:prstGeom>
          <a:solidFill>
            <a:srgbClr val="FED2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1142999" y="3345142"/>
            <a:ext cx="1381125" cy="1817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Inferring regulatory interactions by differential correlation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638175" y="2486025"/>
            <a:ext cx="4905375" cy="323850"/>
            <a:chOff x="638175" y="3009900"/>
            <a:chExt cx="4905375" cy="323850"/>
          </a:xfrm>
        </p:grpSpPr>
        <p:sp>
          <p:nvSpPr>
            <p:cNvPr id="2" name="矩形 1"/>
            <p:cNvSpPr/>
            <p:nvPr/>
          </p:nvSpPr>
          <p:spPr>
            <a:xfrm>
              <a:off x="638175" y="3009900"/>
              <a:ext cx="504825" cy="323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66825" y="3009900"/>
              <a:ext cx="504825" cy="323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895475" y="3009900"/>
              <a:ext cx="504825" cy="323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524125" y="3009900"/>
              <a:ext cx="504825" cy="323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152775" y="3009900"/>
              <a:ext cx="504825" cy="323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781425" y="3009900"/>
              <a:ext cx="504825" cy="323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10075" y="3009900"/>
              <a:ext cx="504825" cy="323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038725" y="3009900"/>
              <a:ext cx="504825" cy="323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915025" y="2463284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Genes in a module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2667000" y="1276350"/>
            <a:ext cx="847725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TF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3" idx="4"/>
            <a:endCxn id="2" idx="0"/>
          </p:cNvCxnSpPr>
          <p:nvPr/>
        </p:nvCxnSpPr>
        <p:spPr>
          <a:xfrm flipH="1">
            <a:off x="890588" y="1771650"/>
            <a:ext cx="2200275" cy="714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3" idx="4"/>
            <a:endCxn id="11" idx="0"/>
          </p:cNvCxnSpPr>
          <p:nvPr/>
        </p:nvCxnSpPr>
        <p:spPr>
          <a:xfrm>
            <a:off x="3090863" y="1771650"/>
            <a:ext cx="2200275" cy="714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3" idx="4"/>
            <a:endCxn id="9" idx="0"/>
          </p:cNvCxnSpPr>
          <p:nvPr/>
        </p:nvCxnSpPr>
        <p:spPr>
          <a:xfrm>
            <a:off x="3090863" y="1771650"/>
            <a:ext cx="942975" cy="714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3" idx="4"/>
            <a:endCxn id="8" idx="0"/>
          </p:cNvCxnSpPr>
          <p:nvPr/>
        </p:nvCxnSpPr>
        <p:spPr>
          <a:xfrm>
            <a:off x="3090863" y="1771650"/>
            <a:ext cx="314325" cy="714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3" idx="4"/>
            <a:endCxn id="7" idx="0"/>
          </p:cNvCxnSpPr>
          <p:nvPr/>
        </p:nvCxnSpPr>
        <p:spPr>
          <a:xfrm flipH="1">
            <a:off x="2776538" y="1771650"/>
            <a:ext cx="314325" cy="714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3" idx="4"/>
            <a:endCxn id="6" idx="0"/>
          </p:cNvCxnSpPr>
          <p:nvPr/>
        </p:nvCxnSpPr>
        <p:spPr>
          <a:xfrm flipH="1">
            <a:off x="2147888" y="1771650"/>
            <a:ext cx="942975" cy="714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4"/>
            <a:endCxn id="5" idx="0"/>
          </p:cNvCxnSpPr>
          <p:nvPr/>
        </p:nvCxnSpPr>
        <p:spPr>
          <a:xfrm flipH="1">
            <a:off x="1519238" y="1771650"/>
            <a:ext cx="1571625" cy="714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786437" y="1339334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Common regulator</a:t>
            </a:r>
            <a:endParaRPr lang="zh-CN" altLang="en-US" dirty="0"/>
          </a:p>
        </p:txBody>
      </p:sp>
      <p:sp>
        <p:nvSpPr>
          <p:cNvPr id="40" name="下箭头 39"/>
          <p:cNvSpPr/>
          <p:nvPr/>
        </p:nvSpPr>
        <p:spPr>
          <a:xfrm flipV="1">
            <a:off x="6603206" y="1795462"/>
            <a:ext cx="557212" cy="5810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266824" y="4545293"/>
            <a:ext cx="504825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895474" y="4545293"/>
            <a:ext cx="504825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409699" y="3607081"/>
            <a:ext cx="847725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TF</a:t>
            </a:r>
            <a:endParaRPr lang="zh-CN" altLang="en-US" dirty="0"/>
          </a:p>
        </p:txBody>
      </p:sp>
      <p:cxnSp>
        <p:nvCxnSpPr>
          <p:cNvPr id="55" name="直接箭头连接符 54"/>
          <p:cNvCxnSpPr>
            <a:stCxn id="50" idx="4"/>
            <a:endCxn id="45" idx="0"/>
          </p:cNvCxnSpPr>
          <p:nvPr/>
        </p:nvCxnSpPr>
        <p:spPr>
          <a:xfrm>
            <a:off x="1833562" y="4102381"/>
            <a:ext cx="314325" cy="4429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50" idx="4"/>
            <a:endCxn id="44" idx="0"/>
          </p:cNvCxnSpPr>
          <p:nvPr/>
        </p:nvCxnSpPr>
        <p:spPr>
          <a:xfrm flipH="1">
            <a:off x="1519237" y="4102381"/>
            <a:ext cx="314325" cy="4429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3781425" y="4545293"/>
            <a:ext cx="504825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4410075" y="4545293"/>
            <a:ext cx="504825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3924300" y="3607081"/>
            <a:ext cx="847725" cy="4953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TF</a:t>
            </a:r>
            <a:endParaRPr lang="zh-CN" altLang="en-US" dirty="0"/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1514474" y="4623874"/>
            <a:ext cx="4762" cy="16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 flipV="1">
            <a:off x="2138360" y="4620045"/>
            <a:ext cx="4762" cy="16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 flipV="1">
            <a:off x="4033837" y="4620045"/>
            <a:ext cx="4762" cy="16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V="1">
            <a:off x="4667248" y="4620045"/>
            <a:ext cx="4762" cy="1666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35817" y="5376112"/>
            <a:ext cx="1995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Cell population 1</a:t>
            </a:r>
          </a:p>
          <a:p>
            <a:pPr algn="ctr"/>
            <a:r>
              <a:rPr lang="en-US" altLang="zh-CN" dirty="0" smtClean="0"/>
              <a:t>High TF expression</a:t>
            </a:r>
          </a:p>
          <a:p>
            <a:pPr algn="ctr"/>
            <a:r>
              <a:rPr lang="en-US" altLang="zh-CN" dirty="0" smtClean="0"/>
              <a:t>High correlation</a:t>
            </a:r>
            <a:endParaRPr lang="zh-CN" altLang="en-US" dirty="0"/>
          </a:p>
        </p:txBody>
      </p:sp>
      <p:sp>
        <p:nvSpPr>
          <p:cNvPr id="103" name="文本框 102"/>
          <p:cNvSpPr txBox="1"/>
          <p:nvPr/>
        </p:nvSpPr>
        <p:spPr>
          <a:xfrm>
            <a:off x="3350417" y="5376112"/>
            <a:ext cx="1995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Cell population 2</a:t>
            </a:r>
          </a:p>
          <a:p>
            <a:pPr algn="ctr"/>
            <a:r>
              <a:rPr lang="en-US" altLang="zh-CN" dirty="0" smtClean="0"/>
              <a:t>Low TF expression</a:t>
            </a:r>
          </a:p>
          <a:p>
            <a:pPr algn="ctr"/>
            <a:r>
              <a:rPr lang="en-US" altLang="zh-CN" dirty="0" smtClean="0"/>
              <a:t>Low correlation</a:t>
            </a:r>
            <a:endParaRPr lang="zh-CN" altLang="en-US" dirty="0"/>
          </a:p>
        </p:txBody>
      </p:sp>
      <p:sp>
        <p:nvSpPr>
          <p:cNvPr id="111" name="椭圆 110"/>
          <p:cNvSpPr/>
          <p:nvPr/>
        </p:nvSpPr>
        <p:spPr>
          <a:xfrm>
            <a:off x="3767138" y="1276350"/>
            <a:ext cx="847725" cy="495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Case study in cell lines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1" y="1138157"/>
            <a:ext cx="3600000" cy="3600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0821" y="5054270"/>
            <a:ext cx="8013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 the 62 modules (HEK293T) with 2,072 genes: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58 modules don’t show high correlation in GM12878 cell line.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30 modules showed at least 1 common TF with decreased expression.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185" y="1138157"/>
            <a:ext cx="196363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Case study in cell lines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1" y="1362868"/>
            <a:ext cx="392727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1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Single-cell sequencing for the human digestive system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20821" y="5040000"/>
            <a:ext cx="56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71.21% (2,692 </a:t>
            </a:r>
            <a:r>
              <a:rPr lang="en-US" altLang="zh-CN" dirty="0"/>
              <a:t>/ </a:t>
            </a:r>
            <a:r>
              <a:rPr lang="en-US" altLang="zh-CN" dirty="0" smtClean="0"/>
              <a:t>3,780) of cells passed the filtering process.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21" y="4137800"/>
            <a:ext cx="2160000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18042" t="34757" r="7730" b="3413"/>
          <a:stretch/>
        </p:blipFill>
        <p:spPr>
          <a:xfrm>
            <a:off x="520821" y="1260000"/>
            <a:ext cx="2809875" cy="32400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004808" y="2726528"/>
            <a:ext cx="360000" cy="30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590863" y="2726528"/>
            <a:ext cx="360000" cy="30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16800" y="6421717"/>
            <a:ext cx="373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The diagram was modified from Wikipedia.</a:t>
            </a:r>
            <a:endParaRPr lang="zh-CN" altLang="en-US" sz="1600" dirty="0"/>
          </a:p>
        </p:txBody>
      </p:sp>
      <p:grpSp>
        <p:nvGrpSpPr>
          <p:cNvPr id="2" name="组合 1"/>
          <p:cNvGrpSpPr/>
          <p:nvPr/>
        </p:nvGrpSpPr>
        <p:grpSpPr>
          <a:xfrm>
            <a:off x="3512905" y="2559648"/>
            <a:ext cx="896271" cy="640704"/>
            <a:chOff x="3659083" y="2581391"/>
            <a:chExt cx="1260000" cy="900718"/>
          </a:xfrm>
        </p:grpSpPr>
        <p:pic>
          <p:nvPicPr>
            <p:cNvPr id="13" name="Picture 2" descr="https://pngimage.net/wp-content/uploads/2018/06/96-well-plate-png-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t="3799" r="1369" b="3799"/>
            <a:stretch/>
          </p:blipFill>
          <p:spPr bwMode="auto">
            <a:xfrm>
              <a:off x="3659083" y="2959541"/>
              <a:ext cx="1260000" cy="52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pngimage.net/wp-content/uploads/2018/06/96-well-plate-png-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t="3799" r="1369" b="3799"/>
            <a:stretch/>
          </p:blipFill>
          <p:spPr bwMode="auto">
            <a:xfrm>
              <a:off x="3659083" y="2770466"/>
              <a:ext cx="1260000" cy="52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pngimage.net/wp-content/uploads/2018/06/96-well-plate-png-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t="3799" r="1369" b="3799"/>
            <a:stretch/>
          </p:blipFill>
          <p:spPr bwMode="auto">
            <a:xfrm>
              <a:off x="3659083" y="2581391"/>
              <a:ext cx="1260000" cy="52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821" y="1800000"/>
            <a:ext cx="2160000" cy="2160000"/>
          </a:xfrm>
          <a:prstGeom prst="rect">
            <a:avLst/>
          </a:prstGeom>
        </p:spPr>
      </p:pic>
      <p:pic>
        <p:nvPicPr>
          <p:cNvPr id="8" name="Picture 2" descr="https://coursesandconferences.wellcomegenomecampus.org/wp-content/uploads/2018/08/NGS-460x46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4" y="25200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箭头 15"/>
          <p:cNvSpPr/>
          <p:nvPr/>
        </p:nvSpPr>
        <p:spPr>
          <a:xfrm>
            <a:off x="5974239" y="2726528"/>
            <a:ext cx="360000" cy="30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836013" y="1342594"/>
            <a:ext cx="49468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SD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836013" y="2101664"/>
            <a:ext cx="49468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WD</a:t>
            </a:r>
            <a:endParaRPr lang="zh-CN" altLang="en-US" sz="12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835483" y="3589729"/>
            <a:ext cx="49468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XC</a:t>
            </a:r>
            <a:endParaRPr lang="zh-CN" altLang="en-US" sz="12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450170" y="3290910"/>
            <a:ext cx="216000" cy="276999"/>
          </a:xfrm>
          <a:prstGeom prst="rect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S</a:t>
            </a:r>
            <a:endParaRPr lang="zh-CN" altLang="en-US" sz="1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1925758" y="3916325"/>
            <a:ext cx="216000" cy="276999"/>
          </a:xfrm>
          <a:prstGeom prst="rect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X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8443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800100" y="2703513"/>
            <a:ext cx="7543800" cy="1450975"/>
          </a:xfrm>
        </p:spPr>
        <p:txBody>
          <a:bodyPr anchor="ctr"/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95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0" y="1260000"/>
            <a:ext cx="3600000" cy="360000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50017"/>
              </p:ext>
            </p:extLst>
          </p:nvPr>
        </p:nvGraphicFramePr>
        <p:xfrm>
          <a:off x="520820" y="5040000"/>
          <a:ext cx="4064191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006"/>
                <a:gridCol w="944880"/>
                <a:gridCol w="789305"/>
              </a:tblGrid>
              <a:tr h="290194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Summary after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/>
                        <a:t>Average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/>
                        <a:t>Median</a:t>
                      </a:r>
                      <a:endParaRPr lang="zh-CN" altLang="en-US" sz="1400" dirty="0"/>
                    </a:p>
                  </a:txBody>
                  <a:tcPr/>
                </a:tc>
              </a:tr>
              <a:tr h="290194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Clean reads number (Million)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/>
                        <a:t>2.1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/>
                        <a:t>1.91</a:t>
                      </a:r>
                      <a:endParaRPr lang="zh-CN" altLang="en-US" sz="1400" dirty="0"/>
                    </a:p>
                  </a:txBody>
                  <a:tcPr/>
                </a:tc>
              </a:tr>
              <a:tr h="290194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Gene number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/>
                        <a:t>4,655.36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4,648</a:t>
                      </a:r>
                    </a:p>
                  </a:txBody>
                  <a:tcPr/>
                </a:tc>
              </a:tr>
              <a:tr h="290194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UMI number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altLang="zh-CN" sz="1400" dirty="0" smtClean="0"/>
                        <a:t>18,907.96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altLang="zh-CN" sz="1400" dirty="0" smtClean="0"/>
                        <a:t>17,180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Single-cell sequencing for the human digestive system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16" y="4860000"/>
            <a:ext cx="1440000" cy="144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overview of the digestive system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0821" y="5040000"/>
            <a:ext cx="575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result showed distinct pattern in different tissues.</a:t>
            </a:r>
          </a:p>
          <a:p>
            <a:r>
              <a:rPr lang="en-US" altLang="zh-CN" dirty="0" smtClean="0"/>
              <a:t>There are 16 main cell types for 2,692 cells.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1" y="1260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3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31277"/>
          <a:stretch/>
        </p:blipFill>
        <p:spPr>
          <a:xfrm>
            <a:off x="520821" y="1260000"/>
            <a:ext cx="3298704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overview of the digestive system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1" y="5040000"/>
            <a:ext cx="3851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cell fraction across tissues vary across cell clusters.</a:t>
            </a:r>
          </a:p>
          <a:p>
            <a:r>
              <a:rPr lang="en-US" altLang="zh-CN" dirty="0" smtClean="0"/>
              <a:t>Annotate cell clusters by marker genes and GO enrichment analysis.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74978" r="5179"/>
          <a:stretch/>
        </p:blipFill>
        <p:spPr>
          <a:xfrm>
            <a:off x="3819525" y="1260000"/>
            <a:ext cx="952501" cy="3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16" y="4860000"/>
            <a:ext cx="1440000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171" y="4860000"/>
            <a:ext cx="1440000" cy="14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46296"/>
          <a:stretch/>
        </p:blipFill>
        <p:spPr>
          <a:xfrm>
            <a:off x="4772027" y="1260001"/>
            <a:ext cx="1591106" cy="29627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8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identification </a:t>
            </a:r>
            <a:r>
              <a:rPr lang="en-US" altLang="zh-CN" dirty="0"/>
              <a:t>of esophagus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0" y="5040000"/>
            <a:ext cx="727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There are 10 cell types for 775 cells.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21" y="4860000"/>
            <a:ext cx="3438000" cy="5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4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identification </a:t>
            </a:r>
            <a:r>
              <a:rPr lang="en-US" altLang="zh-CN" dirty="0"/>
              <a:t>of esophagus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0" y="5040000"/>
            <a:ext cx="7270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 example: </a:t>
            </a:r>
            <a:r>
              <a:rPr lang="en-US" altLang="zh-CN" dirty="0" smtClean="0"/>
              <a:t>COL17A1 (BP180) can produce Collagen XVII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A </a:t>
            </a:r>
            <a:r>
              <a:rPr lang="en-US" altLang="zh-CN" dirty="0"/>
              <a:t>structural component of </a:t>
            </a:r>
            <a:r>
              <a:rPr lang="en-US" altLang="zh-CN" dirty="0" err="1" smtClean="0"/>
              <a:t>hemidesmosomes</a:t>
            </a:r>
            <a:r>
              <a:rPr lang="en-US" altLang="zh-CN" dirty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半桥粒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Overexpressed </a:t>
            </a:r>
            <a:r>
              <a:rPr lang="en-US" altLang="zh-CN" dirty="0"/>
              <a:t>in skin and </a:t>
            </a:r>
            <a:r>
              <a:rPr lang="en-US" altLang="zh-CN" dirty="0" smtClean="0"/>
              <a:t>esophagus </a:t>
            </a:r>
            <a:r>
              <a:rPr lang="en-US" altLang="zh-CN" dirty="0"/>
              <a:t>- Mucosa</a:t>
            </a:r>
            <a:endParaRPr lang="zh-CN" altLang="en-US" dirty="0"/>
          </a:p>
        </p:txBody>
      </p:sp>
      <p:pic>
        <p:nvPicPr>
          <p:cNvPr id="2050" name="Picture 2" descr="http://xtal.cicancer.org/graphics/hemidesmosome_scheme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69" y="1374299"/>
            <a:ext cx="3788552" cy="215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516800" y="6421717"/>
            <a:ext cx="830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The </a:t>
            </a:r>
            <a:r>
              <a:rPr lang="en-US" altLang="zh-CN" sz="1600" dirty="0" smtClean="0"/>
              <a:t>chart is downloaded </a:t>
            </a:r>
            <a:r>
              <a:rPr lang="en-US" altLang="zh-CN" sz="1600" dirty="0"/>
              <a:t>from https://sites.google.com/site/epidermbullosa/pathogenesis.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9886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identification </a:t>
            </a:r>
            <a:r>
              <a:rPr lang="en-US" altLang="zh-CN" dirty="0"/>
              <a:t>of stomach (fundus)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0" y="5040000"/>
            <a:ext cx="7270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Abnormal plate ID: WD-8.</a:t>
            </a:r>
          </a:p>
          <a:p>
            <a:r>
              <a:rPr lang="en-US" altLang="zh-CN" dirty="0" smtClean="0"/>
              <a:t>    The </a:t>
            </a:r>
            <a:r>
              <a:rPr lang="en-US" altLang="zh-CN" dirty="0"/>
              <a:t>cells in </a:t>
            </a:r>
            <a:r>
              <a:rPr lang="en-US" altLang="zh-CN" dirty="0" smtClean="0"/>
              <a:t>WD-8 showed distinct distribution on TSNE-plot.</a:t>
            </a:r>
            <a:endParaRPr lang="en-US" altLang="zh-CN" dirty="0" smtClean="0"/>
          </a:p>
          <a:p>
            <a:r>
              <a:rPr lang="en-US" altLang="zh-CN" dirty="0" smtClean="0"/>
              <a:t>    The cells in WD-8 were also grouped by inner barcodes.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0" y="1260000"/>
            <a:ext cx="5457726" cy="360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6800" y="6421717"/>
            <a:ext cx="830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The </a:t>
            </a:r>
            <a:r>
              <a:rPr lang="en-US" altLang="zh-CN" sz="1600" dirty="0" smtClean="0"/>
              <a:t>chart is downloaded </a:t>
            </a:r>
            <a:r>
              <a:rPr lang="en-US" altLang="zh-CN" sz="1600" dirty="0"/>
              <a:t>from https://</a:t>
            </a:r>
            <a:r>
              <a:rPr lang="en-US" altLang="zh-CN" sz="1600" dirty="0" smtClean="0"/>
              <a:t>courses.lumenlearning.com.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054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21" y="1260000"/>
            <a:ext cx="3600000" cy="3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0" y="1260000"/>
            <a:ext cx="3600000" cy="3600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 type identification </a:t>
            </a:r>
            <a:r>
              <a:rPr lang="en-US" altLang="zh-CN" dirty="0"/>
              <a:t>of stomach (fundus)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0821" y="5040000"/>
            <a:ext cx="6803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cells in WD-8: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Showed less detected gene number.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But </a:t>
            </a:r>
            <a:r>
              <a:rPr lang="en-US" altLang="zh-CN" dirty="0"/>
              <a:t>showed similar </a:t>
            </a:r>
            <a:r>
              <a:rPr lang="en-US" altLang="zh-CN" dirty="0" smtClean="0"/>
              <a:t>expression levels of mitochondrial genes.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1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7645</TotalTime>
  <Words>483</Words>
  <Application>Microsoft Office PowerPoint</Application>
  <PresentationFormat>全屏显示(4:3)</PresentationFormat>
  <Paragraphs>87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宋体</vt:lpstr>
      <vt:lpstr>Arial</vt:lpstr>
      <vt:lpstr>Calibri</vt:lpstr>
      <vt:lpstr>Calibri Light</vt:lpstr>
      <vt:lpstr>回顾</vt:lpstr>
      <vt:lpstr>The single-cell transcriptome landscape of human digestive system</vt:lpstr>
      <vt:lpstr>Single-cell sequencing for the human digestive system</vt:lpstr>
      <vt:lpstr>Single-cell sequencing for the human digestive system</vt:lpstr>
      <vt:lpstr>The overview of the digestive system</vt:lpstr>
      <vt:lpstr>The overview of the digestive system</vt:lpstr>
      <vt:lpstr>Cell type identification of esophagus</vt:lpstr>
      <vt:lpstr>Cell type identification of esophagus</vt:lpstr>
      <vt:lpstr>Cell type identification of stomach (fundus)</vt:lpstr>
      <vt:lpstr>Cell type identification of stomach (fundus)</vt:lpstr>
      <vt:lpstr>Cell type identification of stomach (fundus)</vt:lpstr>
      <vt:lpstr>Cell type identification of stomach (fundus)</vt:lpstr>
      <vt:lpstr>Cell type identification of small intestine (upper)</vt:lpstr>
      <vt:lpstr>Cell type identification of small intestine (upper)</vt:lpstr>
      <vt:lpstr>Cell type identification of small intestine (bottom)</vt:lpstr>
      <vt:lpstr>Note</vt:lpstr>
      <vt:lpstr>Next plan</vt:lpstr>
      <vt:lpstr>Inferring regulatory interactions by differential correlation</vt:lpstr>
      <vt:lpstr>Case study in cell lines</vt:lpstr>
      <vt:lpstr>Case study in cell lines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Malbac-DT analysis pipeline</dc:title>
  <dc:creator>Feng Tian</dc:creator>
  <cp:lastModifiedBy>Tian Feng</cp:lastModifiedBy>
  <cp:revision>913</cp:revision>
  <dcterms:created xsi:type="dcterms:W3CDTF">2017-07-14T15:11:14Z</dcterms:created>
  <dcterms:modified xsi:type="dcterms:W3CDTF">2019-01-23T15:55:48Z</dcterms:modified>
</cp:coreProperties>
</file>